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9" r:id="rId2"/>
    <p:sldId id="262" r:id="rId3"/>
    <p:sldId id="263" r:id="rId4"/>
    <p:sldId id="267" r:id="rId5"/>
    <p:sldId id="266" r:id="rId6"/>
    <p:sldId id="268" r:id="rId7"/>
    <p:sldId id="269" r:id="rId8"/>
    <p:sldId id="271" r:id="rId9"/>
    <p:sldId id="270" r:id="rId10"/>
  </p:sldIdLst>
  <p:sldSz cx="9144000" cy="5143500" type="screen16x9"/>
  <p:notesSz cx="9144000" cy="6858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19" autoAdjust="0"/>
    <p:restoredTop sz="94670"/>
  </p:normalViewPr>
  <p:slideViewPr>
    <p:cSldViewPr snapToGrid="0" snapToObjects="1">
      <p:cViewPr varScale="1">
        <p:scale>
          <a:sx n="110" d="100"/>
          <a:sy n="110" d="100"/>
        </p:scale>
        <p:origin x="528" y="6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C0C369-13E3-C04F-AA91-3C19CF4D27E6}" type="datetimeFigureOut">
              <a:rPr lang="nl-NL" smtClean="0"/>
              <a:t>17-3-2023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68B745-3CC2-3B46-A8BC-FE1F07A0832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45823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jpg>
</file>

<file path=ppt/media/image4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7D42C8-A255-5F4D-A951-1B90F54B60E2}" type="datetimeFigureOut">
              <a:rPr lang="nl-NL" smtClean="0"/>
              <a:t>17-3-2023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775814-5E86-5743-808B-FA33B96378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78841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775814-5E86-5743-808B-FA33B96378ED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5356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light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11" name="Afbeelding 10" descr="UM40_RGB_B_blau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463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0001" y="310695"/>
            <a:ext cx="3934625" cy="1174423"/>
          </a:xfrm>
        </p:spPr>
        <p:txBody>
          <a:bodyPr/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01" y="1485117"/>
            <a:ext cx="3934624" cy="2857572"/>
          </a:xfrm>
        </p:spPr>
        <p:txBody>
          <a:bodyPr/>
          <a:lstStyle>
            <a:lvl3pPr marL="715962" indent="0">
              <a:buNone/>
              <a:defRPr/>
            </a:lvl3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4595043" y="4738971"/>
            <a:ext cx="550734" cy="273844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745252" y="4738971"/>
            <a:ext cx="3449951" cy="273844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195205" y="4738800"/>
            <a:ext cx="569977" cy="273844"/>
          </a:xfrm>
        </p:spPr>
        <p:txBody>
          <a:bodyPr/>
          <a:lstStyle/>
          <a:p>
            <a:fld id="{09B7AD4A-C94A-7B42-9E17-606C7F366C4B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afbeelding 7"/>
          <p:cNvSpPr>
            <a:spLocks noGrp="1"/>
          </p:cNvSpPr>
          <p:nvPr>
            <p:ph type="pic" sz="quarter" idx="13"/>
          </p:nvPr>
        </p:nvSpPr>
        <p:spPr>
          <a:xfrm>
            <a:off x="4595044" y="0"/>
            <a:ext cx="4548957" cy="51435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nl-NL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r="19769"/>
          <a:stretch/>
        </p:blipFill>
        <p:spPr>
          <a:xfrm>
            <a:off x="360001" y="4630216"/>
            <a:ext cx="1602792" cy="37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5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>
          <a:xfrm>
            <a:off x="3234468" y="4738971"/>
            <a:ext cx="914465" cy="273844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4359967" y="4738800"/>
            <a:ext cx="3741885" cy="273844"/>
          </a:xfrm>
          <a:noFill/>
        </p:spPr>
        <p:txBody>
          <a:bodyPr/>
          <a:lstStyle>
            <a:lvl1pPr algn="r">
              <a:defRPr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AD4A-C94A-7B42-9E17-606C7F366C4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1" name="Tijdelijke aanduiding voor tekst 6">
            <a:extLst>
              <a:ext uri="{FF2B5EF4-FFF2-40B4-BE49-F238E27FC236}">
                <a16:creationId xmlns:a16="http://schemas.microsoft.com/office/drawing/2014/main" id="{65C5AF04-DC40-0847-A150-8AD1FF13551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00" y="4686937"/>
            <a:ext cx="1533600" cy="23336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 algn="ctr">
              <a:buNone/>
              <a:defRPr sz="800"/>
            </a:lvl1pPr>
            <a:lvl2pPr marL="358775" indent="0">
              <a:buNone/>
              <a:defRPr sz="800"/>
            </a:lvl2pPr>
            <a:lvl3pPr marL="715962" indent="0">
              <a:buNone/>
              <a:defRPr sz="800"/>
            </a:lvl3pPr>
            <a:lvl4pPr marL="1074738" indent="0">
              <a:buNone/>
              <a:defRPr sz="800"/>
            </a:lvl4pPr>
            <a:lvl5pPr marL="1433512" indent="0">
              <a:buNone/>
              <a:defRPr sz="800"/>
            </a:lvl5pPr>
          </a:lstStyle>
          <a:p>
            <a:pPr lvl="0"/>
            <a:r>
              <a:rPr lang="nl-NL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078255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AD4A-C94A-7B42-9E17-606C7F366C4B}" type="slidenum">
              <a:rPr lang="nl-NL" smtClean="0"/>
              <a:t>‹#›</a:t>
            </a:fld>
            <a:endParaRPr lang="nl-NL"/>
          </a:p>
        </p:txBody>
      </p:sp>
      <p:sp>
        <p:nvSpPr>
          <p:cNvPr id="7" name="Tijdelijke aanduiding voor tabel 6"/>
          <p:cNvSpPr>
            <a:spLocks noGrp="1"/>
          </p:cNvSpPr>
          <p:nvPr>
            <p:ph type="tbl" sz="quarter" idx="13"/>
          </p:nvPr>
        </p:nvSpPr>
        <p:spPr>
          <a:xfrm>
            <a:off x="360364" y="972000"/>
            <a:ext cx="8326437" cy="3231923"/>
          </a:xfrm>
        </p:spPr>
        <p:txBody>
          <a:bodyPr/>
          <a:lstStyle/>
          <a:p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r="19769"/>
          <a:stretch/>
        </p:blipFill>
        <p:spPr>
          <a:xfrm>
            <a:off x="360001" y="4630216"/>
            <a:ext cx="1602792" cy="37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371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+ illustra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11" name="Afbeelding 10" descr="UM40_RGB_B_blau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  <p:pic>
        <p:nvPicPr>
          <p:cNvPr id="5" name="Afbeelding 4" descr="Future lo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488" y="1884997"/>
            <a:ext cx="3532883" cy="326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69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photo Randwijc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7" y="189852"/>
            <a:ext cx="7377145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7" name="Afbeelding 6" descr="UM40_RGB_B_diap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499"/>
            <a:ext cx="1590638" cy="38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07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photo inner cit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3948145" cy="1384948"/>
          </a:xfrm>
        </p:spPr>
        <p:txBody>
          <a:bodyPr>
            <a:no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64588" y="1702639"/>
            <a:ext cx="3948145" cy="1314450"/>
          </a:xfrm>
        </p:spPr>
        <p:txBody>
          <a:bodyPr/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  <p:pic>
        <p:nvPicPr>
          <p:cNvPr id="7" name="Afbeelding 6" descr="UM40_RGB_B_diap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499"/>
            <a:ext cx="1590638" cy="38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7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499"/>
            <a:ext cx="1590638" cy="381853"/>
          </a:xfrm>
          <a:prstGeom prst="rect">
            <a:avLst/>
          </a:prstGeom>
        </p:spPr>
      </p:pic>
      <p:sp>
        <p:nvSpPr>
          <p:cNvPr id="6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7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71691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30"/>
          <a:stretch/>
        </p:blipFill>
        <p:spPr>
          <a:xfrm>
            <a:off x="360001" y="4630499"/>
            <a:ext cx="1578484" cy="381853"/>
          </a:xfrm>
          <a:prstGeom prst="rect">
            <a:avLst/>
          </a:prstGeom>
        </p:spPr>
      </p:pic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64588" y="189852"/>
            <a:ext cx="6598342" cy="1653944"/>
          </a:xfrm>
        </p:spPr>
        <p:txBody>
          <a:bodyPr>
            <a:no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Subtitel 2"/>
          <p:cNvSpPr>
            <a:spLocks noGrp="1"/>
          </p:cNvSpPr>
          <p:nvPr>
            <p:ph type="subTitle" idx="1"/>
          </p:nvPr>
        </p:nvSpPr>
        <p:spPr>
          <a:xfrm>
            <a:off x="564588" y="1829639"/>
            <a:ext cx="4196618" cy="1314450"/>
          </a:xfrm>
        </p:spPr>
        <p:txBody>
          <a:bodyPr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4148868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AD4A-C94A-7B42-9E17-606C7F366C4B}" type="slidenum">
              <a:rPr lang="nl-NL" smtClean="0"/>
              <a:t>‹#›</a:t>
            </a:fld>
            <a:endParaRPr lang="nl-NL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 rotWithShape="1">
          <a:blip r:embed="rId2"/>
          <a:srcRect r="19769"/>
          <a:stretch/>
        </p:blipFill>
        <p:spPr>
          <a:xfrm>
            <a:off x="360001" y="4630216"/>
            <a:ext cx="1602792" cy="37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172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 dark blu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9B7AD4A-C94A-7B42-9E17-606C7F366C4B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10" name="Afbeelding 9" descr="UM40_RGB_B_dia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235"/>
          <a:stretch/>
        </p:blipFill>
        <p:spPr>
          <a:xfrm>
            <a:off x="360001" y="4630499"/>
            <a:ext cx="1572408" cy="38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19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 light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9B7AD4A-C94A-7B42-9E17-606C7F366C4B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10" name="Afbeelding 9" descr="UM40_RGB_B_blau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21"/>
          <a:stretch/>
        </p:blipFill>
        <p:spPr>
          <a:xfrm>
            <a:off x="360001" y="4630501"/>
            <a:ext cx="1590638" cy="38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089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360000" y="310695"/>
            <a:ext cx="8326799" cy="567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60000" y="972000"/>
            <a:ext cx="8326799" cy="33338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3234468" y="4738971"/>
            <a:ext cx="914465" cy="27384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tx1"/>
                </a:solidFill>
                <a:latin typeface="+mj-lt"/>
                <a:cs typeface="Verdana"/>
              </a:defRPr>
            </a:lvl1pPr>
          </a:lstStyle>
          <a:p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273246" y="4738971"/>
            <a:ext cx="3977658" cy="27384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tx1"/>
                </a:solidFill>
                <a:latin typeface="+mn-lt"/>
                <a:cs typeface="Verdana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316142" y="4738800"/>
            <a:ext cx="370657" cy="27384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tx1"/>
                </a:solidFill>
                <a:latin typeface="+mn-lt"/>
                <a:cs typeface="Verdana"/>
              </a:defRPr>
            </a:lvl1pPr>
          </a:lstStyle>
          <a:p>
            <a:fld id="{09B7AD4A-C94A-7B42-9E17-606C7F366C4B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25815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72" r:id="rId3"/>
    <p:sldLayoutId id="2147483673" r:id="rId4"/>
    <p:sldLayoutId id="2147483660" r:id="rId5"/>
    <p:sldLayoutId id="2147483661" r:id="rId6"/>
    <p:sldLayoutId id="2147483650" r:id="rId7"/>
    <p:sldLayoutId id="2147483655" r:id="rId8"/>
    <p:sldLayoutId id="2147483656" r:id="rId9"/>
    <p:sldLayoutId id="2147483663" r:id="rId10"/>
    <p:sldLayoutId id="2147483659" r:id="rId11"/>
    <p:sldLayoutId id="2147483654" r:id="rId12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Verdana"/>
        </a:defRPr>
      </a:lvl1pPr>
    </p:titleStyle>
    <p:bodyStyle>
      <a:lvl1pPr marL="342900" indent="-342900" algn="l" defTabSz="457200" rtl="0" eaLnBrk="1" latinLnBrk="0" hangingPunct="1">
        <a:spcBef>
          <a:spcPts val="0"/>
        </a:spcBef>
        <a:buFont typeface="Arial"/>
        <a:buChar char="•"/>
        <a:defRPr sz="3200" kern="1200">
          <a:solidFill>
            <a:schemeClr val="tx1"/>
          </a:solidFill>
          <a:latin typeface="+mj-lt"/>
          <a:ea typeface="+mn-ea"/>
          <a:cs typeface="Verdana"/>
        </a:defRPr>
      </a:lvl1pPr>
      <a:lvl2pPr marL="717550" indent="-358775" algn="l" defTabSz="457200" rtl="0" eaLnBrk="1" latinLnBrk="0" hangingPunct="1">
        <a:spcBef>
          <a:spcPts val="0"/>
        </a:spcBef>
        <a:buFont typeface="Lucida Grande"/>
        <a:buChar char="-"/>
        <a:defRPr sz="2800" kern="1200">
          <a:solidFill>
            <a:schemeClr val="tx1"/>
          </a:solidFill>
          <a:latin typeface="+mj-lt"/>
          <a:ea typeface="+mn-ea"/>
          <a:cs typeface="Verdana"/>
        </a:defRPr>
      </a:lvl2pPr>
      <a:lvl3pPr marL="1073150" indent="-357188" algn="l" defTabSz="457200" rtl="0" eaLnBrk="1" latinLnBrk="0" hangingPunct="1">
        <a:spcBef>
          <a:spcPts val="0"/>
        </a:spcBef>
        <a:buFont typeface="Lucida Grande"/>
        <a:buChar char="-"/>
        <a:defRPr sz="2400" kern="1200">
          <a:solidFill>
            <a:schemeClr val="tx1"/>
          </a:solidFill>
          <a:latin typeface="+mj-lt"/>
          <a:ea typeface="+mn-ea"/>
          <a:cs typeface="Verdana"/>
        </a:defRPr>
      </a:lvl3pPr>
      <a:lvl4pPr marL="1430338" indent="-355600" algn="l" defTabSz="457200" rtl="0" eaLnBrk="1" latinLnBrk="0" hangingPunct="1">
        <a:spcBef>
          <a:spcPts val="0"/>
        </a:spcBef>
        <a:buFont typeface="Lucida Grande"/>
        <a:buChar char="-"/>
        <a:defRPr sz="2000" kern="1200">
          <a:solidFill>
            <a:schemeClr val="tx1"/>
          </a:solidFill>
          <a:latin typeface="+mj-lt"/>
          <a:ea typeface="+mn-ea"/>
          <a:cs typeface="Verdana"/>
        </a:defRPr>
      </a:lvl4pPr>
      <a:lvl5pPr marL="1793875" indent="-360363" algn="l" defTabSz="457200" rtl="0" eaLnBrk="1" latinLnBrk="0" hangingPunct="1">
        <a:spcBef>
          <a:spcPts val="0"/>
        </a:spcBef>
        <a:buFont typeface="Lucida Grande"/>
        <a:buChar char="-"/>
        <a:defRPr sz="2000" kern="1200">
          <a:solidFill>
            <a:schemeClr val="tx1"/>
          </a:solidFill>
          <a:latin typeface="+mj-lt"/>
          <a:ea typeface="+mn-ea"/>
          <a:cs typeface="Verdan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64588" y="189851"/>
            <a:ext cx="6598342" cy="2529285"/>
          </a:xfrm>
        </p:spPr>
        <p:txBody>
          <a:bodyPr/>
          <a:lstStyle/>
          <a:p>
            <a:r>
              <a:rPr lang="nl-NL" altLang="zh-CN" dirty="0"/>
              <a:t>Search </a:t>
            </a:r>
            <a:r>
              <a:rPr lang="nl-NL" altLang="zh-CN" dirty="0" smtClean="0"/>
              <a:t>Query</a:t>
            </a:r>
            <a:r>
              <a:rPr lang="nl-NL" altLang="zh-CN" dirty="0" smtClean="0"/>
              <a:t> </a:t>
            </a:r>
            <a:r>
              <a:rPr lang="nl-NL" altLang="zh-CN" dirty="0"/>
              <a:t>Builder for Literature Reviews – P</a:t>
            </a:r>
            <a:r>
              <a:rPr lang="en-US" altLang="zh-CN" dirty="0"/>
              <a:t>art 2</a:t>
            </a:r>
            <a:endParaRPr lang="nl-NL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64588" y="3099640"/>
            <a:ext cx="4196618" cy="980524"/>
          </a:xfrm>
        </p:spPr>
        <p:txBody>
          <a:bodyPr/>
          <a:lstStyle/>
          <a:p>
            <a:r>
              <a:rPr lang="nl-NL" dirty="0"/>
              <a:t>Ankie Fan</a:t>
            </a:r>
          </a:p>
        </p:txBody>
      </p:sp>
    </p:spTree>
    <p:extLst>
      <p:ext uri="{BB962C8B-B14F-4D97-AF65-F5344CB8AC3E}">
        <p14:creationId xmlns:p14="http://schemas.microsoft.com/office/powerpoint/2010/main" val="2974624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going to do:</a:t>
            </a:r>
            <a:endParaRPr lang="nl-NL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360000" y="972000"/>
            <a:ext cx="3155295" cy="3333862"/>
          </a:xfrm>
        </p:spPr>
        <p:txBody>
          <a:bodyPr/>
          <a:lstStyle/>
          <a:p>
            <a:r>
              <a:rPr lang="nl-NL" sz="2800" dirty="0"/>
              <a:t>Produce user search </a:t>
            </a:r>
            <a:r>
              <a:rPr lang="nl-NL" sz="2800" dirty="0" err="1"/>
              <a:t>terms</a:t>
            </a:r>
            <a:r>
              <a:rPr lang="nl-NL" sz="2800" dirty="0"/>
              <a:t> (</a:t>
            </a:r>
            <a:r>
              <a:rPr lang="nl-NL" sz="2800" dirty="0" err="1"/>
              <a:t>keywords</a:t>
            </a:r>
            <a:r>
              <a:rPr lang="nl-NL" sz="2800" dirty="0"/>
              <a:t>)</a:t>
            </a:r>
          </a:p>
          <a:p>
            <a:r>
              <a:rPr lang="nl-NL" sz="2800" dirty="0"/>
              <a:t>Provide a graphical interface for user to easily construct a search strategy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45DC56-D99C-D165-A5FA-1C4228AA9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AD4A-C94A-7B42-9E17-606C7F366C4B}" type="slidenum">
              <a:rPr lang="nl-NL" smtClean="0"/>
              <a:t>2</a:t>
            </a:fld>
            <a:endParaRPr lang="nl-NL"/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992" y="877695"/>
            <a:ext cx="5094918" cy="394871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F977713-92FB-9B86-6F88-74A90423BEEC}"/>
              </a:ext>
            </a:extLst>
          </p:cNvPr>
          <p:cNvSpPr txBox="1"/>
          <p:nvPr/>
        </p:nvSpPr>
        <p:spPr>
          <a:xfrm>
            <a:off x="7898862" y="4204316"/>
            <a:ext cx="71135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i="1" dirty="0"/>
              <a:t>Figure 3</a:t>
            </a:r>
            <a:endParaRPr lang="zh-CN" altLang="en-US" sz="1050" i="1" dirty="0"/>
          </a:p>
        </p:txBody>
      </p:sp>
      <p:sp>
        <p:nvSpPr>
          <p:cNvPr id="14" name="Rounded Rectangle 13"/>
          <p:cNvSpPr/>
          <p:nvPr/>
        </p:nvSpPr>
        <p:spPr>
          <a:xfrm>
            <a:off x="4094018" y="1059872"/>
            <a:ext cx="2639291" cy="962892"/>
          </a:xfrm>
          <a:prstGeom prst="roundRect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4962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E2A4B8-AC08-D564-83BA-1DDDCAA3C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nl-NL" altLang="zh-CN" i="0" dirty="0"/>
              <a:t>High-fidelity Prototyping</a:t>
            </a:r>
            <a:r>
              <a:rPr lang="nl-NL" altLang="zh-CN" dirty="0"/>
              <a:t/>
            </a:r>
            <a:br>
              <a:rPr lang="nl-NL" altLang="zh-CN" dirty="0"/>
            </a:b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3354CDE-2149-7ED0-D017-911803C63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888" y="1300199"/>
            <a:ext cx="3831399" cy="239590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58AFC48-8222-B10B-DB19-2689224CD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8561" y="1198611"/>
            <a:ext cx="4316551" cy="274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39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35701C-4425-F807-B2C3-3708C0F3D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Demo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084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01A908-3549-79A6-88A4-B55C4648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User Test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D3A92D-4899-8D91-130A-341488D71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066902"/>
            <a:ext cx="9081873" cy="3345821"/>
          </a:xfrm>
        </p:spPr>
        <p:txBody>
          <a:bodyPr/>
          <a:lstStyle/>
          <a:p>
            <a:r>
              <a:rPr lang="en-US" altLang="zh-CN" sz="2800" dirty="0"/>
              <a:t>First stage: 2 versions (click/drag)</a:t>
            </a:r>
          </a:p>
          <a:p>
            <a:pPr lvl="1"/>
            <a:r>
              <a:rPr lang="en-GB" altLang="zh-CN" sz="2000" b="0" i="0" dirty="0">
                <a:effectLst/>
                <a:latin typeface="Arial" panose="020B0604020202020204" pitchFamily="34" charset="0"/>
              </a:rPr>
              <a:t>Users</a:t>
            </a:r>
            <a:r>
              <a:rPr lang="en-US" altLang="zh-CN" sz="2000" b="0" i="0" dirty="0">
                <a:effectLst/>
                <a:latin typeface="Arial" panose="020B0604020202020204" pitchFamily="34" charset="0"/>
              </a:rPr>
              <a:t>: </a:t>
            </a:r>
            <a:r>
              <a:rPr lang="en-US" altLang="zh-CN" sz="2000" dirty="0">
                <a:latin typeface="Arial" panose="020B0604020202020204" pitchFamily="34" charset="0"/>
              </a:rPr>
              <a:t>literature review team in </a:t>
            </a:r>
            <a:r>
              <a:rPr lang="en-US" altLang="zh-CN" sz="2000" dirty="0" smtClean="0">
                <a:latin typeface="Arial" panose="020B0604020202020204" pitchFamily="34" charset="0"/>
              </a:rPr>
              <a:t>library (main users)</a:t>
            </a:r>
            <a:endParaRPr lang="en-US" altLang="zh-CN" sz="2000" dirty="0">
              <a:latin typeface="Arial" panose="020B0604020202020204" pitchFamily="34" charset="0"/>
            </a:endParaRPr>
          </a:p>
          <a:p>
            <a:pPr lvl="1"/>
            <a:r>
              <a:rPr lang="en-US" altLang="zh-CN" sz="2000" dirty="0">
                <a:latin typeface="Arial" panose="020B0604020202020204" pitchFamily="34" charset="0"/>
              </a:rPr>
              <a:t>Goal: </a:t>
            </a:r>
            <a:r>
              <a:rPr lang="en-US" altLang="zh-CN" sz="2000" b="1" dirty="0" smtClean="0">
                <a:latin typeface="Arial" panose="020B0604020202020204" pitchFamily="34" charset="0"/>
              </a:rPr>
              <a:t>choose/update</a:t>
            </a:r>
            <a:r>
              <a:rPr lang="en-US" altLang="zh-CN" sz="2000" dirty="0" smtClean="0">
                <a:latin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</a:rPr>
              <a:t>one from 2 </a:t>
            </a:r>
            <a:r>
              <a:rPr lang="en-US" altLang="zh-CN" sz="2000" dirty="0" smtClean="0">
                <a:latin typeface="Arial" panose="020B0604020202020204" pitchFamily="34" charset="0"/>
              </a:rPr>
              <a:t>versions</a:t>
            </a:r>
          </a:p>
          <a:p>
            <a:pPr lvl="1"/>
            <a:r>
              <a:rPr lang="en-US" altLang="zh-CN" sz="2000" dirty="0" smtClean="0">
                <a:latin typeface="Arial" panose="020B0604020202020204" pitchFamily="34" charset="0"/>
              </a:rPr>
              <a:t>Method: face-to-face discussion</a:t>
            </a:r>
            <a:endParaRPr lang="en-US" altLang="zh-CN" sz="2000" dirty="0"/>
          </a:p>
          <a:p>
            <a:r>
              <a:rPr lang="en-US" altLang="zh-CN" sz="2800" dirty="0"/>
              <a:t>Second stage: 2 groups</a:t>
            </a:r>
          </a:p>
          <a:p>
            <a:pPr lvl="1"/>
            <a:r>
              <a:rPr lang="en-US" altLang="zh-CN" sz="2000" dirty="0"/>
              <a:t>Group 1: Normal students (bachelor, master students)</a:t>
            </a:r>
          </a:p>
          <a:p>
            <a:pPr lvl="1"/>
            <a:r>
              <a:rPr lang="en-US" altLang="zh-CN" sz="2000" dirty="0"/>
              <a:t>Group 2: </a:t>
            </a:r>
            <a:r>
              <a:rPr lang="en-US" altLang="zh-CN" sz="2000" dirty="0" smtClean="0"/>
              <a:t>Professional Researchers </a:t>
            </a:r>
            <a:r>
              <a:rPr lang="en-US" altLang="zh-CN" sz="2000" dirty="0"/>
              <a:t>(PhD, </a:t>
            </a:r>
            <a:r>
              <a:rPr lang="en-US" altLang="zh-CN" sz="2000" dirty="0" err="1"/>
              <a:t>PostDoc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and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researchers)</a:t>
            </a:r>
          </a:p>
          <a:p>
            <a:pPr lvl="1"/>
            <a:r>
              <a:rPr lang="en-US" altLang="zh-CN" sz="2000" dirty="0" smtClean="0"/>
              <a:t>Method: questionnaires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664525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879F1B-AD0D-740E-C55D-D9B191EF9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>
                <a:latin typeface="Arial" panose="020B0604020202020204" pitchFamily="34" charset="0"/>
              </a:rPr>
              <a:t>L</a:t>
            </a:r>
            <a:r>
              <a:rPr lang="en-GB" altLang="zh-CN" i="0" dirty="0">
                <a:effectLst/>
                <a:latin typeface="Arial" panose="020B0604020202020204" pitchFamily="34" charset="0"/>
              </a:rPr>
              <a:t>earnability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27FE80-44F1-D744-4D9A-340089498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zh-CN" sz="2800" dirty="0"/>
              <a:t>Predictability:</a:t>
            </a:r>
          </a:p>
          <a:p>
            <a:pPr lvl="1"/>
            <a:r>
              <a:rPr lang="en-GB" altLang="zh-CN" sz="2400" dirty="0"/>
              <a:t>Steps are clear</a:t>
            </a:r>
          </a:p>
          <a:p>
            <a:pPr lvl="1"/>
            <a:r>
              <a:rPr lang="en-GB" altLang="zh-CN" sz="2400" dirty="0"/>
              <a:t>Results are extracted from user previous input</a:t>
            </a:r>
          </a:p>
          <a:p>
            <a:r>
              <a:rPr lang="en-GB" altLang="zh-CN" sz="2800" dirty="0"/>
              <a:t>Operation visibility:</a:t>
            </a:r>
          </a:p>
          <a:p>
            <a:pPr lvl="1"/>
            <a:r>
              <a:rPr lang="en-US" altLang="zh-CN" sz="2400" dirty="0"/>
              <a:t>Has obvious text tips/error reminder</a:t>
            </a:r>
          </a:p>
          <a:p>
            <a:pPr lvl="1"/>
            <a:r>
              <a:rPr lang="en-US" altLang="zh-CN" sz="2400" dirty="0"/>
              <a:t>Icons, combo box are used to guide users</a:t>
            </a:r>
            <a:endParaRPr lang="en-GB" altLang="zh-CN" sz="2400" dirty="0"/>
          </a:p>
          <a:p>
            <a:r>
              <a:rPr lang="en-GB" altLang="zh-CN" sz="2800" dirty="0"/>
              <a:t>Synthesizability:</a:t>
            </a:r>
          </a:p>
          <a:p>
            <a:pPr lvl="1"/>
            <a:r>
              <a:rPr lang="en-GB" altLang="zh-CN" sz="2400" dirty="0" smtClean="0"/>
              <a:t>Sample </a:t>
            </a:r>
            <a:r>
              <a:rPr lang="en-GB" altLang="zh-CN" sz="2400" dirty="0" err="1" smtClean="0"/>
              <a:t>articels</a:t>
            </a:r>
            <a:r>
              <a:rPr lang="en-GB" altLang="zh-CN" sz="2400" dirty="0" smtClean="0"/>
              <a:t> </a:t>
            </a:r>
            <a:r>
              <a:rPr lang="en-GB" altLang="zh-CN" sz="2400" dirty="0"/>
              <a:t>– clustered keywords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995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13E382-BFE7-698D-4090-F0BF96A92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>
                <a:latin typeface="Arial" panose="020B0604020202020204" pitchFamily="34" charset="0"/>
              </a:rPr>
              <a:t>L</a:t>
            </a:r>
            <a:r>
              <a:rPr lang="en-GB" altLang="zh-CN" i="0" dirty="0">
                <a:effectLst/>
                <a:latin typeface="Arial" panose="020B0604020202020204" pitchFamily="34" charset="0"/>
              </a:rPr>
              <a:t>earnability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B59F63-2CE7-917C-69AB-3ED54C428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zh-CN" dirty="0"/>
              <a:t>Familiarity:</a:t>
            </a:r>
          </a:p>
          <a:p>
            <a:pPr lvl="1"/>
            <a:r>
              <a:rPr lang="en-GB" altLang="zh-CN" dirty="0"/>
              <a:t>Text box, combo box are </a:t>
            </a:r>
            <a:r>
              <a:rPr lang="en-GB" altLang="zh-CN" dirty="0" smtClean="0"/>
              <a:t>understandable</a:t>
            </a:r>
            <a:endParaRPr lang="en-GB" altLang="zh-CN" dirty="0"/>
          </a:p>
          <a:p>
            <a:r>
              <a:rPr lang="en-GB" altLang="zh-CN" dirty="0"/>
              <a:t>Generalizability:</a:t>
            </a:r>
          </a:p>
          <a:p>
            <a:pPr lvl="1"/>
            <a:r>
              <a:rPr lang="en-GB" altLang="zh-CN" dirty="0"/>
              <a:t>Same process for every case</a:t>
            </a:r>
          </a:p>
          <a:p>
            <a:pPr lvl="1"/>
            <a:r>
              <a:rPr lang="en-GB" altLang="zh-CN" dirty="0"/>
              <a:t>Input/output behaviours don’t change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7255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A2C82B-62A8-F759-9DBB-42ED9C15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Initial </a:t>
            </a:r>
            <a:r>
              <a:rPr lang="en-US" altLang="zh-CN" dirty="0" smtClean="0"/>
              <a:t>feedback (from librarians)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7A2FDD-9CC9-1807-AA70-DCA460D6C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sz="2800" dirty="0" smtClean="0"/>
              <a:t>Uploading file step: add more instruction</a:t>
            </a:r>
            <a:endParaRPr lang="en-US" sz="2800" dirty="0"/>
          </a:p>
          <a:p>
            <a:pPr marL="457200" indent="-457200">
              <a:buAutoNum type="arabicPeriod"/>
            </a:pPr>
            <a:r>
              <a:rPr lang="en-US" sz="2800" dirty="0" smtClean="0"/>
              <a:t>Result: drag words between </a:t>
            </a:r>
            <a:r>
              <a:rPr lang="en-US" sz="2800" dirty="0"/>
              <a:t>group</a:t>
            </a:r>
          </a:p>
          <a:p>
            <a:pPr marL="457200" indent="-457200">
              <a:buAutoNum type="arabicPeriod"/>
            </a:pPr>
            <a:r>
              <a:rPr lang="en-US" sz="2800" dirty="0" smtClean="0"/>
              <a:t>Result: add bin(drag </a:t>
            </a:r>
            <a:r>
              <a:rPr lang="en-US" sz="2800" dirty="0"/>
              <a:t>to throw the words)</a:t>
            </a:r>
          </a:p>
          <a:p>
            <a:pPr marL="457200" indent="-457200">
              <a:buAutoNum type="arabicPeriod"/>
            </a:pPr>
            <a:r>
              <a:rPr lang="en-US" sz="2800" dirty="0" smtClean="0"/>
              <a:t>Result: automatically </a:t>
            </a:r>
            <a:r>
              <a:rPr lang="en-US" sz="2800" dirty="0"/>
              <a:t>construct (OR in a group, AND/NOT between groups)</a:t>
            </a:r>
          </a:p>
          <a:p>
            <a:pPr marL="457200" indent="-457200">
              <a:buAutoNum type="arabicPeriod"/>
            </a:pPr>
            <a:r>
              <a:rPr lang="en-US" sz="2800" dirty="0" smtClean="0"/>
              <a:t>Result: choose </a:t>
            </a:r>
            <a:r>
              <a:rPr lang="en-US" sz="2800" dirty="0"/>
              <a:t>the database in formulating </a:t>
            </a:r>
            <a:endParaRPr lang="nl-NL" sz="2800" dirty="0"/>
          </a:p>
          <a:p>
            <a:pPr marL="0" indent="0">
              <a:buNone/>
            </a:pPr>
            <a:r>
              <a:rPr lang="en-US" altLang="zh-CN" sz="2800" dirty="0" smtClean="0"/>
              <a:t> 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799969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1E95B4B-8243-70BC-A306-086C741FC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4454" y="1971351"/>
            <a:ext cx="3965921" cy="1200798"/>
          </a:xfrm>
        </p:spPr>
        <p:txBody>
          <a:bodyPr/>
          <a:lstStyle/>
          <a:p>
            <a:r>
              <a:rPr lang="en-US" altLang="zh-CN" dirty="0"/>
              <a:t>Thank you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175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astricht University">
  <a:themeElements>
    <a:clrScheme name="UM">
      <a:dk1>
        <a:srgbClr val="001C3D"/>
      </a:dk1>
      <a:lt1>
        <a:srgbClr val="FFFFFF"/>
      </a:lt1>
      <a:dk2>
        <a:srgbClr val="00A2DB"/>
      </a:dk2>
      <a:lt2>
        <a:srgbClr val="FFFFFF"/>
      </a:lt2>
      <a:accent1>
        <a:srgbClr val="E84E10"/>
      </a:accent1>
      <a:accent2>
        <a:srgbClr val="00A2DB"/>
      </a:accent2>
      <a:accent3>
        <a:srgbClr val="001C3D"/>
      </a:accent3>
      <a:accent4>
        <a:srgbClr val="F3A687"/>
      </a:accent4>
      <a:accent5>
        <a:srgbClr val="7FD0ED"/>
      </a:accent5>
      <a:accent6>
        <a:srgbClr val="7F8D9E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</TotalTime>
  <Words>219</Words>
  <Application>Microsoft Office PowerPoint</Application>
  <PresentationFormat>On-screen Show (16:9)</PresentationFormat>
  <Paragraphs>42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Lucida Grande</vt:lpstr>
      <vt:lpstr>宋体</vt:lpstr>
      <vt:lpstr>Arial</vt:lpstr>
      <vt:lpstr>Calibri</vt:lpstr>
      <vt:lpstr>Verdana</vt:lpstr>
      <vt:lpstr>Maastricht University</vt:lpstr>
      <vt:lpstr>Search Query Builder for Literature Reviews – Part 2</vt:lpstr>
      <vt:lpstr>What are we going to do:</vt:lpstr>
      <vt:lpstr>High-fidelity Prototyping </vt:lpstr>
      <vt:lpstr>Demo</vt:lpstr>
      <vt:lpstr>User Test</vt:lpstr>
      <vt:lpstr>Learnability</vt:lpstr>
      <vt:lpstr>Learnability</vt:lpstr>
      <vt:lpstr>Initial feedback (from librarians)</vt:lpstr>
      <vt:lpstr>Thank you</vt:lpstr>
    </vt:vector>
  </TitlesOfParts>
  <Company>Zuiderlicht BV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Jochen Lennertz</dc:creator>
  <cp:lastModifiedBy>Anqi Fan</cp:lastModifiedBy>
  <cp:revision>91</cp:revision>
  <cp:lastPrinted>2016-01-22T13:02:05Z</cp:lastPrinted>
  <dcterms:created xsi:type="dcterms:W3CDTF">2016-01-20T13:07:02Z</dcterms:created>
  <dcterms:modified xsi:type="dcterms:W3CDTF">2023-03-17T10:31:28Z</dcterms:modified>
</cp:coreProperties>
</file>

<file path=docProps/thumbnail.jpeg>
</file>